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3" r:id="rId4"/>
    <p:sldId id="264" r:id="rId5"/>
    <p:sldId id="265" r:id="rId6"/>
    <p:sldId id="257" r:id="rId7"/>
    <p:sldId id="258" r:id="rId8"/>
    <p:sldId id="275" r:id="rId9"/>
    <p:sldId id="259" r:id="rId10"/>
    <p:sldId id="273" r:id="rId11"/>
    <p:sldId id="274" r:id="rId12"/>
    <p:sldId id="268" r:id="rId13"/>
    <p:sldId id="260" r:id="rId14"/>
    <p:sldId id="269" r:id="rId15"/>
    <p:sldId id="272" r:id="rId16"/>
    <p:sldId id="261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xmi\Desktop\Sediment-cc.xlsx" TargetMode="External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48290565621"/>
          <c:y val="0.0514005540974045"/>
          <c:w val="0.847441496997342"/>
          <c:h val="0.832619568387285"/>
        </c:manualLayout>
      </c:layout>
      <c:lineChart>
        <c:grouping val="standard"/>
        <c:varyColors val="0"/>
        <c:ser>
          <c:idx val="1"/>
          <c:order val="0"/>
          <c:tx>
            <c:strRef>
              <c:f>sediment!$D$5</c:f>
              <c:strCache>
                <c:ptCount val="1"/>
                <c:pt idx="0">
                  <c:v>Without CC Estimation</c:v>
                </c:pt>
              </c:strCache>
            </c:strRef>
          </c:tx>
          <c:marker>
            <c:symbol val="none"/>
          </c:marker>
          <c:cat>
            <c:numRef>
              <c:f>sediment!$C$6:$C$21</c:f>
              <c:numCache>
                <c:formatCode>General</c:formatCode>
                <c:ptCount val="1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</c:numCache>
            </c:numRef>
          </c:cat>
          <c:val>
            <c:numRef>
              <c:f>sediment!$D$6:$D$21</c:f>
              <c:numCache>
                <c:formatCode>General</c:formatCode>
                <c:ptCount val="16"/>
                <c:pt idx="0">
                  <c:v>0.0</c:v>
                </c:pt>
                <c:pt idx="1">
                  <c:v>5525.0</c:v>
                </c:pt>
                <c:pt idx="2">
                  <c:v>17100.0</c:v>
                </c:pt>
                <c:pt idx="3">
                  <c:v>34725.0</c:v>
                </c:pt>
                <c:pt idx="4">
                  <c:v>58400.0</c:v>
                </c:pt>
                <c:pt idx="5">
                  <c:v>88125.0</c:v>
                </c:pt>
                <c:pt idx="6">
                  <c:v>123900.0</c:v>
                </c:pt>
                <c:pt idx="7">
                  <c:v>165725.0</c:v>
                </c:pt>
                <c:pt idx="8">
                  <c:v>213600.0</c:v>
                </c:pt>
                <c:pt idx="9">
                  <c:v>267525.0</c:v>
                </c:pt>
                <c:pt idx="10">
                  <c:v>327500.0</c:v>
                </c:pt>
                <c:pt idx="11">
                  <c:v>393525.0</c:v>
                </c:pt>
                <c:pt idx="12">
                  <c:v>465600.0</c:v>
                </c:pt>
                <c:pt idx="13">
                  <c:v>543725.0</c:v>
                </c:pt>
                <c:pt idx="14">
                  <c:v>627900.0</c:v>
                </c:pt>
                <c:pt idx="15">
                  <c:v>718125.0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sediment!$E$5</c:f>
              <c:strCache>
                <c:ptCount val="1"/>
                <c:pt idx="0">
                  <c:v>CC Estimation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cat>
            <c:numRef>
              <c:f>sediment!$C$6:$C$21</c:f>
              <c:numCache>
                <c:formatCode>General</c:formatCode>
                <c:ptCount val="16"/>
                <c:pt idx="0">
                  <c:v>0.0</c:v>
                </c:pt>
                <c:pt idx="1">
                  <c:v>5.0</c:v>
                </c:pt>
                <c:pt idx="2">
                  <c:v>10.0</c:v>
                </c:pt>
                <c:pt idx="3">
                  <c:v>15.0</c:v>
                </c:pt>
                <c:pt idx="4">
                  <c:v>20.0</c:v>
                </c:pt>
                <c:pt idx="5">
                  <c:v>25.0</c:v>
                </c:pt>
                <c:pt idx="6">
                  <c:v>30.0</c:v>
                </c:pt>
                <c:pt idx="7">
                  <c:v>35.0</c:v>
                </c:pt>
                <c:pt idx="8">
                  <c:v>40.0</c:v>
                </c:pt>
                <c:pt idx="9">
                  <c:v>45.0</c:v>
                </c:pt>
                <c:pt idx="10">
                  <c:v>50.0</c:v>
                </c:pt>
                <c:pt idx="11">
                  <c:v>55.0</c:v>
                </c:pt>
                <c:pt idx="12">
                  <c:v>60.0</c:v>
                </c:pt>
                <c:pt idx="13">
                  <c:v>65.0</c:v>
                </c:pt>
                <c:pt idx="14">
                  <c:v>70.0</c:v>
                </c:pt>
                <c:pt idx="15">
                  <c:v>75.0</c:v>
                </c:pt>
              </c:numCache>
            </c:numRef>
          </c:cat>
          <c:val>
            <c:numRef>
              <c:f>sediment!$E$6:$E$21</c:f>
              <c:numCache>
                <c:formatCode>General</c:formatCode>
                <c:ptCount val="16"/>
                <c:pt idx="0">
                  <c:v>0.0</c:v>
                </c:pt>
                <c:pt idx="1">
                  <c:v>9125.0</c:v>
                </c:pt>
                <c:pt idx="2">
                  <c:v>29500.0</c:v>
                </c:pt>
                <c:pt idx="3">
                  <c:v>61125.0</c:v>
                </c:pt>
                <c:pt idx="4">
                  <c:v>104000.0</c:v>
                </c:pt>
                <c:pt idx="5">
                  <c:v>158125.0</c:v>
                </c:pt>
                <c:pt idx="6">
                  <c:v>223500.0</c:v>
                </c:pt>
                <c:pt idx="7">
                  <c:v>300125.0</c:v>
                </c:pt>
                <c:pt idx="8">
                  <c:v>388000.0</c:v>
                </c:pt>
                <c:pt idx="9">
                  <c:v>487125.0</c:v>
                </c:pt>
                <c:pt idx="10">
                  <c:v>597500.0</c:v>
                </c:pt>
                <c:pt idx="11">
                  <c:v>719125.0</c:v>
                </c:pt>
                <c:pt idx="12">
                  <c:v>852000.0</c:v>
                </c:pt>
                <c:pt idx="13">
                  <c:v>996125.0</c:v>
                </c:pt>
                <c:pt idx="14">
                  <c:v>1.1515E6</c:v>
                </c:pt>
                <c:pt idx="15">
                  <c:v>1.318125E6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6198776"/>
        <c:axId val="496204248"/>
      </c:lineChart>
      <c:catAx>
        <c:axId val="4961987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/>
                  <a:t>Year</a:t>
                </a:r>
              </a:p>
            </c:rich>
          </c:tx>
          <c:layout>
            <c:manualLayout>
              <c:xMode val="edge"/>
              <c:yMode val="edge"/>
              <c:x val="0.359094700541073"/>
              <c:y val="0.919370078740157"/>
            </c:manualLayout>
          </c:layout>
          <c:overlay val="0"/>
        </c:title>
        <c:numFmt formatCode="General" sourceLinked="1"/>
        <c:majorTickMark val="none"/>
        <c:minorTickMark val="none"/>
        <c:tickLblPos val="none"/>
        <c:crossAx val="496204248"/>
        <c:crosses val="autoZero"/>
        <c:auto val="1"/>
        <c:lblAlgn val="ctr"/>
        <c:lblOffset val="100"/>
        <c:noMultiLvlLbl val="0"/>
      </c:catAx>
      <c:valAx>
        <c:axId val="496204248"/>
        <c:scaling>
          <c:orientation val="minMax"/>
          <c:max val="800000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Volume of Sediment</a:t>
                </a:r>
              </a:p>
            </c:rich>
          </c:tx>
          <c:layout>
            <c:manualLayout>
              <c:xMode val="edge"/>
              <c:yMode val="edge"/>
              <c:x val="0.0198506740055552"/>
              <c:y val="0.211602263589884"/>
            </c:manualLayout>
          </c:layout>
          <c:overlay val="0"/>
        </c:title>
        <c:numFmt formatCode="General" sourceLinked="1"/>
        <c:majorTickMark val="out"/>
        <c:minorTickMark val="none"/>
        <c:tickLblPos val="none"/>
        <c:crossAx val="496198776"/>
        <c:crosses val="autoZero"/>
        <c:crossBetween val="between"/>
      </c:valAx>
      <c:spPr>
        <a:ln w="28575"/>
      </c:spPr>
    </c:plotArea>
    <c:legend>
      <c:legendPos val="r"/>
      <c:layout>
        <c:manualLayout>
          <c:xMode val="edge"/>
          <c:yMode val="edge"/>
          <c:x val="0.181650400496054"/>
          <c:y val="0.168499082123407"/>
          <c:w val="0.279935275080906"/>
          <c:h val="0.139367347867645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0.13592</cdr:x>
      <cdr:y>0.37283</cdr:y>
    </cdr:from>
    <cdr:to>
      <cdr:x>0.25243</cdr:x>
      <cdr:y>0.45954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800100" y="1228725"/>
          <a:ext cx="685800" cy="28575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1"/>
            <a:t>V</a:t>
          </a:r>
          <a:r>
            <a:rPr lang="en-US" sz="1600" b="1" baseline="-25000"/>
            <a:t>design</a:t>
          </a:r>
        </a:p>
      </cdr:txBody>
    </cdr:sp>
  </cdr:relSizeAnchor>
  <cdr:relSizeAnchor xmlns:cdr="http://schemas.openxmlformats.org/drawingml/2006/chartDrawing">
    <cdr:from>
      <cdr:x>0.12945</cdr:x>
      <cdr:y>0.45954</cdr:y>
    </cdr:from>
    <cdr:to>
      <cdr:x>0.59547</cdr:x>
      <cdr:y>0.46243</cdr:y>
    </cdr:to>
    <cdr:sp macro="" textlink="">
      <cdr:nvSpPr>
        <cdr:cNvPr id="3" name="Straight Arrow Connector 2"/>
        <cdr:cNvSpPr/>
      </cdr:nvSpPr>
      <cdr:spPr>
        <a:xfrm xmlns:a="http://schemas.openxmlformats.org/drawingml/2006/main" flipV="1">
          <a:off x="762000" y="1514475"/>
          <a:ext cx="2743200" cy="952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0.59547</cdr:x>
      <cdr:y>0.46532</cdr:y>
    </cdr:from>
    <cdr:to>
      <cdr:x>0.60324</cdr:x>
      <cdr:y>0.87861</cdr:y>
    </cdr:to>
    <cdr:sp macro="" textlink="">
      <cdr:nvSpPr>
        <cdr:cNvPr id="5" name="Straight Arrow Connector 4"/>
        <cdr:cNvSpPr/>
      </cdr:nvSpPr>
      <cdr:spPr>
        <a:xfrm xmlns:a="http://schemas.openxmlformats.org/drawingml/2006/main">
          <a:off x="3505200" y="1533525"/>
          <a:ext cx="45719" cy="1362075"/>
        </a:xfrm>
        <a:prstGeom xmlns:a="http://schemas.openxmlformats.org/drawingml/2006/main" prst="straightConnector1">
          <a:avLst/>
        </a:prstGeom>
        <a:ln xmlns:a="http://schemas.openxmlformats.org/drawingml/2006/main" w="28575">
          <a:prstDash val="dash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0.59385</cdr:x>
      <cdr:y>0.45665</cdr:y>
    </cdr:from>
    <cdr:to>
      <cdr:x>0.75728</cdr:x>
      <cdr:y>0.46243</cdr:y>
    </cdr:to>
    <cdr:sp macro="" textlink="">
      <cdr:nvSpPr>
        <cdr:cNvPr id="7" name="Straight Arrow Connector 6"/>
        <cdr:cNvSpPr/>
      </cdr:nvSpPr>
      <cdr:spPr>
        <a:xfrm xmlns:a="http://schemas.openxmlformats.org/drawingml/2006/main" flipV="1">
          <a:off x="3495675" y="1504950"/>
          <a:ext cx="962025" cy="1905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0.74595</cdr:x>
      <cdr:y>0.12717</cdr:y>
    </cdr:from>
    <cdr:to>
      <cdr:x>0.76149</cdr:x>
      <cdr:y>0.8763</cdr:y>
    </cdr:to>
    <cdr:sp macro="" textlink="">
      <cdr:nvSpPr>
        <cdr:cNvPr id="13" name="Straight Connector 12"/>
        <cdr:cNvSpPr/>
      </cdr:nvSpPr>
      <cdr:spPr>
        <a:xfrm xmlns:a="http://schemas.openxmlformats.org/drawingml/2006/main">
          <a:off x="4391026" y="419100"/>
          <a:ext cx="91440" cy="246888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0.12945</cdr:x>
      <cdr:y>0.10405</cdr:y>
    </cdr:from>
    <cdr:to>
      <cdr:x>0.74272</cdr:x>
      <cdr:y>0.13295</cdr:y>
    </cdr:to>
    <cdr:sp macro="" textlink="">
      <cdr:nvSpPr>
        <cdr:cNvPr id="15" name="Straight Arrow Connector 14"/>
        <cdr:cNvSpPr/>
      </cdr:nvSpPr>
      <cdr:spPr>
        <a:xfrm xmlns:a="http://schemas.openxmlformats.org/drawingml/2006/main" flipH="1" flipV="1">
          <a:off x="762000" y="342900"/>
          <a:ext cx="3609975" cy="95250"/>
        </a:xfrm>
        <a:prstGeom xmlns:a="http://schemas.openxmlformats.org/drawingml/2006/main" prst="straightConnector1">
          <a:avLst/>
        </a:prstGeom>
        <a:ln xmlns:a="http://schemas.openxmlformats.org/drawingml/2006/main" w="28575">
          <a:prstDash val="dash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0.74757</cdr:x>
      <cdr:y>0.8815</cdr:y>
    </cdr:from>
    <cdr:to>
      <cdr:x>0.86408</cdr:x>
      <cdr:y>0.96821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4400550" y="2905125"/>
          <a:ext cx="685800" cy="28575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/>
            <a:t>T</a:t>
          </a:r>
          <a:r>
            <a:rPr lang="en-US" sz="1600" b="1" baseline="-25000"/>
            <a:t>design</a:t>
          </a:r>
        </a:p>
      </cdr:txBody>
    </cdr:sp>
  </cdr:relSizeAnchor>
  <cdr:relSizeAnchor xmlns:cdr="http://schemas.openxmlformats.org/drawingml/2006/chartDrawing">
    <cdr:from>
      <cdr:x>0.15372</cdr:x>
      <cdr:y>0.02601</cdr:y>
    </cdr:from>
    <cdr:to>
      <cdr:x>0.27023</cdr:x>
      <cdr:y>0.11272</cdr:y>
    </cdr:to>
    <cdr:sp macro="" textlink="">
      <cdr:nvSpPr>
        <cdr:cNvPr id="18" name="TextBox 1"/>
        <cdr:cNvSpPr txBox="1"/>
      </cdr:nvSpPr>
      <cdr:spPr>
        <a:xfrm xmlns:a="http://schemas.openxmlformats.org/drawingml/2006/main">
          <a:off x="904875" y="85725"/>
          <a:ext cx="685800" cy="28575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1"/>
            <a:t>V</a:t>
          </a:r>
          <a:r>
            <a:rPr lang="en-US" sz="1600" b="1" baseline="-25000"/>
            <a:t>cc</a:t>
          </a:r>
        </a:p>
      </cdr:txBody>
    </cdr:sp>
  </cdr:relSizeAnchor>
  <cdr:relSizeAnchor xmlns:cdr="http://schemas.openxmlformats.org/drawingml/2006/chartDrawing">
    <cdr:from>
      <cdr:x>0.59223</cdr:x>
      <cdr:y>0.87283</cdr:y>
    </cdr:from>
    <cdr:to>
      <cdr:x>0.70874</cdr:x>
      <cdr:y>0.95954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3486150" y="2876550"/>
          <a:ext cx="685800" cy="28575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1"/>
            <a:t>T</a:t>
          </a:r>
          <a:r>
            <a:rPr lang="en-US" sz="1600" b="1" baseline="-25000"/>
            <a:t>cc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AF6B-D566-4B88-9151-74284DB8DAB3}" type="datetimeFigureOut">
              <a:rPr lang="en-US" smtClean="0"/>
              <a:pPr/>
              <a:t>1/24/13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1F7C-6745-4481-9777-66E38B346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AF6B-D566-4B88-9151-74284DB8DAB3}" type="datetimeFigureOut">
              <a:rPr lang="en-US" smtClean="0"/>
              <a:pPr/>
              <a:t>1/24/13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1F7C-6745-4481-9777-66E38B346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AF6B-D566-4B88-9151-74284DB8DAB3}" type="datetimeFigureOut">
              <a:rPr lang="en-US" smtClean="0"/>
              <a:pPr/>
              <a:t>1/24/13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1F7C-6745-4481-9777-66E38B346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AF6B-D566-4B88-9151-74284DB8DAB3}" type="datetimeFigureOut">
              <a:rPr lang="en-US" smtClean="0"/>
              <a:pPr/>
              <a:t>1/24/13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1F7C-6745-4481-9777-66E38B346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AF6B-D566-4B88-9151-74284DB8DAB3}" type="datetimeFigureOut">
              <a:rPr lang="en-US" smtClean="0"/>
              <a:pPr/>
              <a:t>1/24/13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1F7C-6745-4481-9777-66E38B346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AF6B-D566-4B88-9151-74284DB8DAB3}" type="datetimeFigureOut">
              <a:rPr lang="en-US" smtClean="0"/>
              <a:pPr/>
              <a:t>1/24/13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1F7C-6745-4481-9777-66E38B346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AF6B-D566-4B88-9151-74284DB8DAB3}" type="datetimeFigureOut">
              <a:rPr lang="en-US" smtClean="0"/>
              <a:pPr/>
              <a:t>1/24/13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1F7C-6745-4481-9777-66E38B346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AF6B-D566-4B88-9151-74284DB8DAB3}" type="datetimeFigureOut">
              <a:rPr lang="en-US" smtClean="0"/>
              <a:pPr/>
              <a:t>1/24/13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1F7C-6745-4481-9777-66E38B346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AF6B-D566-4B88-9151-74284DB8DAB3}" type="datetimeFigureOut">
              <a:rPr lang="en-US" smtClean="0"/>
              <a:pPr/>
              <a:t>1/24/13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1F7C-6745-4481-9777-66E38B346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AF6B-D566-4B88-9151-74284DB8DAB3}" type="datetimeFigureOut">
              <a:rPr lang="en-US" smtClean="0"/>
              <a:pPr/>
              <a:t>1/24/13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91F7C-6745-4481-9777-66E38B346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AF6B-D566-4B88-9151-74284DB8DAB3}" type="datetimeFigureOut">
              <a:rPr lang="en-US" smtClean="0"/>
              <a:pPr/>
              <a:t>1/24/13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BE91F7C-6745-4481-9777-66E38B346B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84AF6B-D566-4B88-9151-74284DB8DAB3}" type="datetimeFigureOut">
              <a:rPr lang="en-US" smtClean="0"/>
              <a:pPr/>
              <a:t>1/24/13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E91F7C-6745-4481-9777-66E38B346BD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8001000" cy="1371600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Disaster Risk Reduction and Climate Change Adaptation in Koshi River </a:t>
            </a:r>
            <a:r>
              <a:rPr lang="en-US" sz="3600" dirty="0" smtClean="0"/>
              <a:t>Basin Nepal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581400"/>
            <a:ext cx="8382000" cy="1600200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 smtClean="0"/>
              <a:t>Laxmi</a:t>
            </a:r>
            <a:r>
              <a:rPr lang="en-US" sz="2800" dirty="0" smtClean="0"/>
              <a:t> </a:t>
            </a:r>
            <a:r>
              <a:rPr lang="en-US" sz="2800" dirty="0" err="1" smtClean="0"/>
              <a:t>Devkota</a:t>
            </a:r>
            <a:endParaRPr lang="en-US" sz="2800" dirty="0" smtClean="0"/>
          </a:p>
          <a:p>
            <a:pPr algn="ctr"/>
            <a:r>
              <a:rPr lang="en-US" sz="2800" dirty="0" smtClean="0"/>
              <a:t>Principal Investigator</a:t>
            </a:r>
          </a:p>
          <a:p>
            <a:pPr algn="ctr"/>
            <a:r>
              <a:rPr lang="en-US" sz="2800" dirty="0" smtClean="0"/>
              <a:t>NDRI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Design Values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1"/>
          <a:ext cx="8382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Operation Rule/Design Value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600200"/>
            <a:ext cx="5791199" cy="472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/>
              <a:t>Methodology (contd.)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219200"/>
          <a:ext cx="8229600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5562600"/>
              </a:tblGrid>
              <a:tr h="76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Research  Component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 marL="88174" marR="8817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Methodology</a:t>
                      </a:r>
                    </a:p>
                    <a:p>
                      <a:endParaRPr lang="en-US" sz="2400" dirty="0"/>
                    </a:p>
                  </a:txBody>
                  <a:tcPr marL="88174" marR="88174"/>
                </a:tc>
              </a:tr>
              <a:tr h="39515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3. 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Assessment of Socio-economic Vulnerability, Land Use and Exposure of critical infrastructures 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 marL="88174" marR="88174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Risk = </a:t>
                      </a:r>
                    </a:p>
                    <a:p>
                      <a:r>
                        <a:rPr lang="en-US" sz="2400" b="1" dirty="0" smtClean="0"/>
                        <a:t>Hazard  x  Exposure x Vulnerability</a:t>
                      </a:r>
                    </a:p>
                    <a:p>
                      <a:endParaRPr lang="en-US" sz="2400" b="1" dirty="0" smtClean="0"/>
                    </a:p>
                    <a:p>
                      <a:r>
                        <a:rPr lang="en-US" sz="2400" b="1" dirty="0" smtClean="0"/>
                        <a:t>Hazard: </a:t>
                      </a:r>
                      <a:r>
                        <a:rPr lang="en-US" sz="2400" b="0" dirty="0" smtClean="0"/>
                        <a:t>Flood Hazard Map- </a:t>
                      </a:r>
                      <a:r>
                        <a:rPr lang="en-US" sz="2400" b="1" dirty="0" smtClean="0"/>
                        <a:t>Modeling Result</a:t>
                      </a:r>
                    </a:p>
                    <a:p>
                      <a:r>
                        <a:rPr lang="en-US" sz="2400" b="1" dirty="0" smtClean="0"/>
                        <a:t>Exposure: </a:t>
                      </a:r>
                      <a:r>
                        <a:rPr lang="en-US" sz="2400" b="0" dirty="0" smtClean="0"/>
                        <a:t>Population, Agricultural and Industrial</a:t>
                      </a:r>
                      <a:r>
                        <a:rPr lang="en-US" sz="2400" b="0" baseline="0" dirty="0" smtClean="0"/>
                        <a:t> Area – </a:t>
                      </a:r>
                      <a:r>
                        <a:rPr lang="en-US" sz="2400" b="1" baseline="0" dirty="0" smtClean="0"/>
                        <a:t>Field Survey &amp; Census</a:t>
                      </a:r>
                      <a:endParaRPr lang="en-US" sz="2400" b="1" dirty="0" smtClean="0"/>
                    </a:p>
                    <a:p>
                      <a:r>
                        <a:rPr lang="en-US" sz="2400" b="1" dirty="0" smtClean="0"/>
                        <a:t>Vulnerability</a:t>
                      </a:r>
                      <a:r>
                        <a:rPr lang="en-US" sz="2400" b="1" baseline="0" dirty="0" smtClean="0"/>
                        <a:t> : D</a:t>
                      </a:r>
                      <a:r>
                        <a:rPr lang="en-US" sz="2400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emographic, economic and social characteristics &amp; degree of preparedness and recovery capacity</a:t>
                      </a:r>
                    </a:p>
                    <a:p>
                      <a:r>
                        <a:rPr lang="en-US" sz="2400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2400" b="0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Eidsvig</a:t>
                      </a:r>
                      <a:r>
                        <a:rPr lang="en-US" sz="2400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2011)- </a:t>
                      </a:r>
                      <a:r>
                        <a:rPr lang="en-US" sz="2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Field </a:t>
                      </a:r>
                      <a:r>
                        <a:rPr lang="en-US" sz="2400" b="1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Survey</a:t>
                      </a:r>
                      <a:endParaRPr lang="en-US" sz="2400" b="1" u="non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174" marR="8817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Methodology (contd.)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003109"/>
          <a:ext cx="8229600" cy="4189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5105400"/>
              </a:tblGrid>
              <a:tr h="9820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Research Component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Methodology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</a:tr>
              <a:tr h="30004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Contributing to policy formulation process on climate resilient development 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Research result dissemination workshops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Hazard, vulnerability and risk maps will be helpful to decide the planners to take decisions on land use management planning </a:t>
                      </a:r>
                      <a:endParaRPr lang="en-US" sz="2400" u="non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Methodology (contd.)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4648200"/>
              </a:tblGrid>
              <a:tr h="9240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Research Component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Methodology</a:t>
                      </a:r>
                      <a:endParaRPr lang="en-US" sz="2400" dirty="0"/>
                    </a:p>
                  </a:txBody>
                  <a:tcPr/>
                </a:tc>
              </a:tr>
              <a:tr h="29621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5</a:t>
                      </a:r>
                      <a:r>
                        <a:rPr lang="en-US" sz="2400" b="1" u="none" dirty="0" smtClean="0"/>
                        <a:t>. </a:t>
                      </a:r>
                      <a:r>
                        <a:rPr lang="en-US" sz="2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Awareness building to stakeholders including local communities and Training of new generation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Series of stakeholders’ consultations and workshops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Two/Three full-time research  associates and five master’s level theses research </a:t>
                      </a:r>
                      <a:endParaRPr lang="en-US" sz="2400" u="non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4389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Approach/Methodology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371600"/>
            <a:ext cx="5334000" cy="515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/>
              <a:t>Outputs, Outcomes and Impacts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181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Expected Impacts : </a:t>
            </a:r>
          </a:p>
          <a:p>
            <a:r>
              <a:rPr lang="en-US" sz="2400" dirty="0" smtClean="0"/>
              <a:t>Reduction </a:t>
            </a:r>
            <a:r>
              <a:rPr lang="en-US" sz="2400" dirty="0"/>
              <a:t>on climate related disasters and losses in the Koshi River </a:t>
            </a:r>
            <a:r>
              <a:rPr lang="en-US" sz="2400" dirty="0" smtClean="0"/>
              <a:t>Basin</a:t>
            </a:r>
          </a:p>
          <a:p>
            <a:r>
              <a:rPr lang="en-US" sz="2400" dirty="0" smtClean="0"/>
              <a:t>Formulation </a:t>
            </a:r>
            <a:r>
              <a:rPr lang="en-US" sz="2400" dirty="0"/>
              <a:t>of better policy </a:t>
            </a:r>
            <a:r>
              <a:rPr lang="en-US" sz="2400" dirty="0" smtClean="0"/>
              <a:t>related </a:t>
            </a:r>
            <a:r>
              <a:rPr lang="en-US" sz="2400" dirty="0"/>
              <a:t>to </a:t>
            </a:r>
            <a:r>
              <a:rPr lang="en-US" sz="2400" dirty="0" smtClean="0"/>
              <a:t>DRR and CCA</a:t>
            </a:r>
          </a:p>
          <a:p>
            <a:pPr>
              <a:buNone/>
            </a:pPr>
            <a:r>
              <a:rPr lang="en-US" sz="2400" b="1" dirty="0" smtClean="0"/>
              <a:t>Specific Outputs:</a:t>
            </a:r>
          </a:p>
          <a:p>
            <a:pPr lvl="0"/>
            <a:r>
              <a:rPr lang="en-US" sz="2400" dirty="0" smtClean="0"/>
              <a:t>Models </a:t>
            </a:r>
            <a:r>
              <a:rPr lang="en-US" sz="2400" dirty="0"/>
              <a:t>to assess the </a:t>
            </a:r>
            <a:r>
              <a:rPr lang="en-US" sz="2400" dirty="0" smtClean="0"/>
              <a:t>climate change impacts</a:t>
            </a:r>
            <a:endParaRPr lang="en-US" sz="2400" dirty="0"/>
          </a:p>
          <a:p>
            <a:pPr lvl="0"/>
            <a:r>
              <a:rPr lang="en-US" sz="2400" dirty="0"/>
              <a:t>Hazard, Vulnerability and </a:t>
            </a:r>
            <a:r>
              <a:rPr lang="en-US" sz="2400" dirty="0" smtClean="0"/>
              <a:t>Risk Maps</a:t>
            </a:r>
            <a:endParaRPr lang="en-US" sz="2400" dirty="0"/>
          </a:p>
          <a:p>
            <a:pPr lvl="0"/>
            <a:r>
              <a:rPr lang="en-US" sz="2400" dirty="0"/>
              <a:t>Policy recommendations at national and community levels for DRR and CCA</a:t>
            </a:r>
          </a:p>
          <a:p>
            <a:pPr lvl="0"/>
            <a:r>
              <a:rPr lang="en-US" sz="2400" dirty="0"/>
              <a:t>Capacity building of young </a:t>
            </a:r>
            <a:r>
              <a:rPr lang="en-US" sz="2400" dirty="0" smtClean="0"/>
              <a:t>researchers</a:t>
            </a:r>
            <a:endParaRPr lang="en-US" sz="2400" dirty="0"/>
          </a:p>
          <a:p>
            <a:pPr lvl="0"/>
            <a:r>
              <a:rPr lang="en-US" sz="2400" dirty="0"/>
              <a:t>Publication of peer-reviewed journal </a:t>
            </a:r>
            <a:r>
              <a:rPr lang="en-US" sz="2400" dirty="0" smtClean="0"/>
              <a:t>articles</a:t>
            </a:r>
            <a:endParaRPr lang="en-US" sz="2400" dirty="0"/>
          </a:p>
          <a:p>
            <a:pPr lvl="0"/>
            <a:r>
              <a:rPr lang="en-US" sz="2400" dirty="0" smtClean="0"/>
              <a:t>Awareness Buildings of the concerned stakeholders</a:t>
            </a: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05740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/>
              <a:t>Thank You Very Much !</a:t>
            </a:r>
            <a:endParaRPr lang="en-US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en-US" b="1" dirty="0" smtClean="0"/>
              <a:t>Project Brief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Funded by:</a:t>
            </a:r>
          </a:p>
          <a:p>
            <a:pPr lvl="1"/>
            <a:r>
              <a:rPr lang="en-US" b="1" dirty="0" smtClean="0"/>
              <a:t>C</a:t>
            </a:r>
            <a:r>
              <a:rPr lang="en-US" dirty="0" smtClean="0"/>
              <a:t>limate and </a:t>
            </a:r>
            <a:r>
              <a:rPr lang="en-US" b="1" dirty="0" smtClean="0"/>
              <a:t>D</a:t>
            </a:r>
            <a:r>
              <a:rPr lang="en-US" dirty="0" smtClean="0"/>
              <a:t>evelopment </a:t>
            </a:r>
            <a:r>
              <a:rPr lang="en-US" b="1" dirty="0" smtClean="0"/>
              <a:t>K</a:t>
            </a:r>
            <a:r>
              <a:rPr lang="en-US" dirty="0" smtClean="0"/>
              <a:t>nowledge </a:t>
            </a:r>
            <a:r>
              <a:rPr lang="en-US" b="1" dirty="0" smtClean="0"/>
              <a:t>N</a:t>
            </a:r>
            <a:r>
              <a:rPr lang="en-US" dirty="0" smtClean="0"/>
              <a:t>etwork (CDKN) and </a:t>
            </a:r>
          </a:p>
          <a:p>
            <a:pPr lvl="1"/>
            <a:r>
              <a:rPr lang="en-US" dirty="0" smtClean="0"/>
              <a:t>Global Change </a:t>
            </a:r>
            <a:r>
              <a:rPr lang="en-US" b="1" dirty="0" err="1" smtClean="0"/>
              <a:t>S</a:t>
            </a:r>
            <a:r>
              <a:rPr lang="en-US" dirty="0" err="1" smtClean="0"/>
              <a:t>ys</a:t>
            </a:r>
            <a:r>
              <a:rPr lang="en-US" b="1" dirty="0" err="1" smtClean="0"/>
              <a:t>T</a:t>
            </a:r>
            <a:r>
              <a:rPr lang="en-US" dirty="0" err="1" smtClean="0"/>
              <a:t>em</a:t>
            </a:r>
            <a:r>
              <a:rPr lang="en-US" dirty="0" smtClean="0"/>
              <a:t> for </a:t>
            </a:r>
            <a:r>
              <a:rPr lang="en-US" b="1" dirty="0" smtClean="0"/>
              <a:t>A</a:t>
            </a:r>
            <a:r>
              <a:rPr lang="en-US" dirty="0" smtClean="0"/>
              <a:t>nalysis, </a:t>
            </a:r>
            <a:r>
              <a:rPr lang="en-US" b="1" dirty="0" smtClean="0"/>
              <a:t>R</a:t>
            </a:r>
            <a:r>
              <a:rPr lang="en-US" dirty="0" smtClean="0"/>
              <a:t>esearch and </a:t>
            </a:r>
            <a:r>
              <a:rPr lang="en-US" b="1" dirty="0" smtClean="0"/>
              <a:t>T</a:t>
            </a:r>
            <a:r>
              <a:rPr lang="en-US" dirty="0" smtClean="0"/>
              <a:t>raining (START)</a:t>
            </a:r>
          </a:p>
          <a:p>
            <a:r>
              <a:rPr lang="en-US" b="1" dirty="0" smtClean="0"/>
              <a:t>Team</a:t>
            </a:r>
            <a:r>
              <a:rPr lang="en-US" dirty="0" smtClean="0"/>
              <a:t>: </a:t>
            </a:r>
          </a:p>
          <a:p>
            <a:pPr lvl="1">
              <a:buNone/>
            </a:pPr>
            <a:r>
              <a:rPr lang="en-US" dirty="0" smtClean="0"/>
              <a:t>	PI: 	Dr. </a:t>
            </a:r>
            <a:r>
              <a:rPr lang="en-US" dirty="0" err="1" smtClean="0"/>
              <a:t>Laxmi</a:t>
            </a:r>
            <a:r>
              <a:rPr lang="en-US" dirty="0" smtClean="0"/>
              <a:t> </a:t>
            </a:r>
            <a:r>
              <a:rPr lang="en-US" dirty="0" err="1" smtClean="0"/>
              <a:t>Devkota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CI:	Dr. </a:t>
            </a:r>
            <a:r>
              <a:rPr lang="en-US" dirty="0" err="1" smtClean="0"/>
              <a:t>Manjeshowri</a:t>
            </a:r>
            <a:r>
              <a:rPr lang="en-US" dirty="0" smtClean="0"/>
              <a:t> Singh</a:t>
            </a:r>
          </a:p>
          <a:p>
            <a:pPr lvl="1">
              <a:buNone/>
            </a:pPr>
            <a:r>
              <a:rPr lang="en-US" dirty="0" smtClean="0"/>
              <a:t>	CI:	Dr. Sunil </a:t>
            </a:r>
            <a:r>
              <a:rPr lang="en-US" dirty="0" err="1" smtClean="0"/>
              <a:t>Babu</a:t>
            </a:r>
            <a:r>
              <a:rPr lang="en-US" dirty="0" smtClean="0"/>
              <a:t> </a:t>
            </a:r>
            <a:r>
              <a:rPr lang="en-US" dirty="0" err="1" smtClean="0"/>
              <a:t>Shrestha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CI:	Dr. </a:t>
            </a:r>
            <a:r>
              <a:rPr lang="en-US" dirty="0" err="1" smtClean="0"/>
              <a:t>Rijan</a:t>
            </a:r>
            <a:r>
              <a:rPr lang="en-US" dirty="0" smtClean="0"/>
              <a:t> B. </a:t>
            </a:r>
            <a:r>
              <a:rPr lang="en-US" dirty="0" err="1" smtClean="0"/>
              <a:t>Kayastha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</a:p>
          <a:p>
            <a:pPr lvl="1">
              <a:buNone/>
            </a:pPr>
            <a:r>
              <a:rPr lang="en-US" dirty="0" smtClean="0"/>
              <a:t>	RA: 			3 Persons</a:t>
            </a:r>
          </a:p>
          <a:p>
            <a:pPr lvl="1">
              <a:buNone/>
            </a:pPr>
            <a:r>
              <a:rPr lang="en-US" dirty="0" smtClean="0"/>
              <a:t>	Research Students:		5 Persons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sz="3400" b="1" dirty="0" smtClean="0"/>
              <a:t>Steering Committee: 	To Guide the Team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Introduction: Koshi River Basin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3048000" cy="5181600"/>
          </a:xfrm>
        </p:spPr>
        <p:txBody>
          <a:bodyPr>
            <a:normAutofit/>
          </a:bodyPr>
          <a:lstStyle/>
          <a:p>
            <a:r>
              <a:rPr lang="en-US" sz="2400" dirty="0"/>
              <a:t>Koshi River </a:t>
            </a:r>
            <a:r>
              <a:rPr lang="en-US" sz="2400" dirty="0" smtClean="0"/>
              <a:t>: One </a:t>
            </a:r>
            <a:r>
              <a:rPr lang="en-US" sz="2400" dirty="0"/>
              <a:t>of the largest tributaries of the Ganges River </a:t>
            </a:r>
            <a:r>
              <a:rPr lang="en-US" sz="2400" dirty="0" smtClean="0"/>
              <a:t>System</a:t>
            </a:r>
          </a:p>
          <a:p>
            <a:r>
              <a:rPr lang="en-US" sz="2400" dirty="0" smtClean="0"/>
              <a:t>Trans-boundary river: China, Nepal and India</a:t>
            </a:r>
          </a:p>
          <a:p>
            <a:r>
              <a:rPr lang="en-US" sz="2400" dirty="0" smtClean="0"/>
              <a:t>Drains 29,400 </a:t>
            </a:r>
            <a:r>
              <a:rPr lang="en-US" sz="2400" dirty="0"/>
              <a:t>km</a:t>
            </a:r>
            <a:r>
              <a:rPr lang="en-US" sz="2400" baseline="30000" dirty="0"/>
              <a:t>2</a:t>
            </a:r>
            <a:r>
              <a:rPr lang="en-US" sz="2400" dirty="0"/>
              <a:t> in China and 30,700 km</a:t>
            </a:r>
            <a:r>
              <a:rPr lang="en-US" sz="2400" baseline="30000" dirty="0"/>
              <a:t>2 </a:t>
            </a:r>
            <a:r>
              <a:rPr lang="en-US" sz="2400" dirty="0"/>
              <a:t>in Nepal (ICIMOD, 2008)</a:t>
            </a:r>
            <a:endParaRPr lang="en-US" sz="2400" dirty="0" smtClean="0"/>
          </a:p>
          <a:p>
            <a:endParaRPr lang="en-US" sz="2400" dirty="0"/>
          </a:p>
        </p:txBody>
      </p:sp>
      <p:pic>
        <p:nvPicPr>
          <p:cNvPr id="4" name="Picture 3" descr="map of Kosi River Basin_20may2012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05200" y="1510125"/>
            <a:ext cx="5234164" cy="38931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9611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Introduction: Koshi River Basin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South-west </a:t>
            </a:r>
            <a:r>
              <a:rPr lang="en-US" sz="2800" dirty="0"/>
              <a:t>monsoon greatly influences the hydrology of the Koshi River Basin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High sediment laden river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Shifting nature of main river course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Flooding incidences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Glacial Lakes: 599, covering 26 sq. km.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 (ICIMOD, 2011)</a:t>
            </a:r>
            <a:r>
              <a:rPr lang="en-US" sz="2000" baseline="30000" dirty="0" smtClean="0"/>
              <a:t>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088"/>
            <a:ext cx="8382000" cy="7783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Rationale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Water induced disasters: </a:t>
            </a:r>
          </a:p>
          <a:p>
            <a:pPr lvl="1"/>
            <a:r>
              <a:rPr lang="en-US" sz="2400" dirty="0" smtClean="0"/>
              <a:t>Devastating Flood events: Recent 18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August 2008; 16 GLOF events</a:t>
            </a:r>
          </a:p>
          <a:p>
            <a:r>
              <a:rPr lang="en-US" sz="2800" b="1" dirty="0" smtClean="0"/>
              <a:t>Rapid development including urbanizations in the lower part of the basin: </a:t>
            </a:r>
          </a:p>
          <a:p>
            <a:pPr lvl="1"/>
            <a:r>
              <a:rPr lang="en-US" sz="2400" dirty="0" smtClean="0"/>
              <a:t>the communities and infrastructure more vulnerable to the increasing flood hazards including the risks of GLOFs</a:t>
            </a:r>
          </a:p>
          <a:p>
            <a:r>
              <a:rPr lang="en-US" sz="2800" b="1" dirty="0" err="1" smtClean="0"/>
              <a:t>Koshi</a:t>
            </a:r>
            <a:r>
              <a:rPr lang="en-US" sz="2800" b="1" dirty="0" smtClean="0"/>
              <a:t> High Dam: </a:t>
            </a:r>
          </a:p>
          <a:p>
            <a:pPr lvl="1"/>
            <a:r>
              <a:rPr lang="en-US" sz="2400" dirty="0" smtClean="0"/>
              <a:t>Flood </a:t>
            </a:r>
            <a:r>
              <a:rPr lang="en-US" sz="2400" dirty="0"/>
              <a:t>control, </a:t>
            </a:r>
            <a:r>
              <a:rPr lang="en-US" sz="2400" dirty="0" smtClean="0"/>
              <a:t>Irrigation </a:t>
            </a:r>
            <a:r>
              <a:rPr lang="en-US" sz="2400" dirty="0"/>
              <a:t>and </a:t>
            </a:r>
            <a:r>
              <a:rPr lang="en-US" sz="2400" dirty="0" smtClean="0"/>
              <a:t>Hydropower generation</a:t>
            </a:r>
          </a:p>
          <a:p>
            <a:r>
              <a:rPr lang="en-US" sz="2800" b="1" dirty="0" smtClean="0"/>
              <a:t>Climate Change: </a:t>
            </a:r>
          </a:p>
          <a:p>
            <a:pPr lvl="1"/>
            <a:r>
              <a:rPr lang="en-US" sz="2400" dirty="0" smtClean="0"/>
              <a:t>Impact </a:t>
            </a:r>
            <a:r>
              <a:rPr lang="en-US" sz="2400" dirty="0"/>
              <a:t>the hydrological </a:t>
            </a:r>
            <a:r>
              <a:rPr lang="en-US" sz="2400" dirty="0" smtClean="0"/>
              <a:t>regime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9131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Objectives of the Project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 smtClean="0"/>
              <a:t>Overall Objective: </a:t>
            </a:r>
          </a:p>
          <a:p>
            <a:pPr marL="0" indent="0">
              <a:buNone/>
            </a:pPr>
            <a:r>
              <a:rPr lang="en-US" sz="2400" dirty="0" smtClean="0"/>
              <a:t>	To assess </a:t>
            </a:r>
            <a:r>
              <a:rPr lang="en-US" sz="2400" dirty="0"/>
              <a:t>the impact of climate change on </a:t>
            </a:r>
            <a:r>
              <a:rPr lang="en-US" sz="2400" dirty="0" smtClean="0"/>
              <a:t>current and </a:t>
            </a:r>
            <a:r>
              <a:rPr lang="en-US" sz="2400" dirty="0"/>
              <a:t>future </a:t>
            </a:r>
            <a:r>
              <a:rPr lang="en-US" sz="2400" dirty="0" smtClean="0"/>
              <a:t>development </a:t>
            </a:r>
            <a:r>
              <a:rPr lang="en-US" sz="2400" dirty="0"/>
              <a:t>in Koshi River </a:t>
            </a:r>
            <a:r>
              <a:rPr lang="en-US" sz="2400" dirty="0" smtClean="0"/>
              <a:t>Basin</a:t>
            </a:r>
          </a:p>
          <a:p>
            <a:pPr marL="0" indent="0">
              <a:buNone/>
            </a:pPr>
            <a:r>
              <a:rPr lang="en-US" sz="2800" b="1" u="sng" dirty="0" smtClean="0"/>
              <a:t>Specific objectives:</a:t>
            </a:r>
          </a:p>
          <a:p>
            <a:pPr lvl="0"/>
            <a:r>
              <a:rPr lang="en-US" sz="2400" dirty="0"/>
              <a:t>Advancing </a:t>
            </a:r>
            <a:r>
              <a:rPr lang="en-US" sz="2400" dirty="0" smtClean="0"/>
              <a:t>knowledge </a:t>
            </a:r>
            <a:r>
              <a:rPr lang="en-US" sz="2400" dirty="0">
                <a:solidFill>
                  <a:schemeClr val="dk1"/>
                </a:solidFill>
              </a:rPr>
              <a:t>on climate change impact on water resources</a:t>
            </a:r>
            <a:endParaRPr lang="en-US" sz="2400" dirty="0"/>
          </a:p>
          <a:p>
            <a:pPr lvl="0"/>
            <a:r>
              <a:rPr lang="en-US" sz="2400" dirty="0"/>
              <a:t>Assessment of flood risks in the context of climate </a:t>
            </a:r>
            <a:r>
              <a:rPr lang="en-US" sz="2400" dirty="0" smtClean="0"/>
              <a:t>change</a:t>
            </a:r>
            <a:endParaRPr lang="en-US" sz="2400" dirty="0"/>
          </a:p>
          <a:p>
            <a:pPr lvl="0"/>
            <a:r>
              <a:rPr lang="en-US" sz="2400" dirty="0"/>
              <a:t>Revisiting the </a:t>
            </a:r>
            <a:r>
              <a:rPr lang="en-US" sz="2400" dirty="0" smtClean="0"/>
              <a:t>design standards/values</a:t>
            </a:r>
            <a:endParaRPr lang="en-US" sz="2400" dirty="0"/>
          </a:p>
          <a:p>
            <a:pPr lvl="0"/>
            <a:r>
              <a:rPr lang="en-US" sz="2400" dirty="0"/>
              <a:t>Contributing to policy formulation </a:t>
            </a:r>
            <a:r>
              <a:rPr lang="en-US" sz="2400" dirty="0" smtClean="0"/>
              <a:t>process</a:t>
            </a:r>
            <a:endParaRPr lang="en-US" sz="2400" dirty="0"/>
          </a:p>
          <a:p>
            <a:pPr lvl="0"/>
            <a:r>
              <a:rPr lang="en-US" sz="2400" dirty="0"/>
              <a:t>Awareness building of stakeholders including local communities and training of new </a:t>
            </a:r>
            <a:r>
              <a:rPr lang="en-US" sz="2400" dirty="0" smtClean="0"/>
              <a:t>generation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u="sng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151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/>
              <a:t>Methodology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219200"/>
          <a:ext cx="8382000" cy="5829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6172200"/>
              </a:tblGrid>
              <a:tr h="68887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Research Component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Methodology</a:t>
                      </a:r>
                      <a:endParaRPr lang="en-US" sz="2400" dirty="0"/>
                    </a:p>
                  </a:txBody>
                  <a:tcPr/>
                </a:tc>
              </a:tr>
              <a:tr h="35783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en-US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Advancing knowledge on climate change impact on water resources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Hydro-meteorological Diagnostics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Analysis of available historical data on climatological and hydrological variables for any trend and changes in its statistics</a:t>
                      </a:r>
                    </a:p>
                    <a:p>
                      <a:endParaRPr lang="en-US" sz="10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ii. Hydrologic and Hydraulic Modeling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sz="2400" baseline="0" dirty="0" smtClean="0"/>
                        <a:t>Acquisition of data from suitable GCM/RCM models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eriod"/>
                        <a:tabLst/>
                        <a:defRPr/>
                      </a:pPr>
                      <a:r>
                        <a:rPr lang="en-US" sz="2400" baseline="0" dirty="0" smtClean="0"/>
                        <a:t>Development and Use of the Snow/ Glacier Melt Runoff Model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sz="2400" baseline="0" dirty="0" smtClean="0"/>
                        <a:t>Development and Use the Hydrologic (rainfall-runoff) Model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sz="2400" baseline="0" dirty="0" smtClean="0"/>
                        <a:t>Development and Use of Hydraulic Models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Modeling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14400" y="1524000"/>
          <a:ext cx="7391399" cy="4860094"/>
        </p:xfrm>
        <a:graphic>
          <a:graphicData uri="http://schemas.openxmlformats.org/drawingml/2006/table">
            <a:tbl>
              <a:tblPr/>
              <a:tblGrid>
                <a:gridCol w="1291992"/>
                <a:gridCol w="3004634"/>
                <a:gridCol w="3094773"/>
              </a:tblGrid>
              <a:tr h="5635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mbria"/>
                          <a:cs typeface="Calibri"/>
                        </a:rPr>
                        <a:t>SN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mbria"/>
                          <a:cs typeface="Calibri"/>
                        </a:rPr>
                        <a:t>Activities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>
                          <a:latin typeface="Calibri"/>
                          <a:ea typeface="Cambria"/>
                          <a:cs typeface="Calibri"/>
                        </a:rPr>
                        <a:t>Models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65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mbria"/>
                          <a:cs typeface="Calibri"/>
                        </a:rPr>
                        <a:t>1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mbria"/>
                          <a:cs typeface="Calibri"/>
                        </a:rPr>
                        <a:t>Climate Change Data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latin typeface="Calibri"/>
                          <a:ea typeface="Cambria"/>
                          <a:cs typeface="Calibri"/>
                        </a:rPr>
                        <a:t>Under </a:t>
                      </a:r>
                      <a:r>
                        <a:rPr lang="en-US" sz="2800" dirty="0" smtClean="0">
                          <a:latin typeface="Calibri"/>
                          <a:ea typeface="Cambria"/>
                          <a:cs typeface="Calibri"/>
                        </a:rPr>
                        <a:t>Process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 smtClean="0">
                          <a:latin typeface="Calibri"/>
                          <a:ea typeface="Calibri"/>
                          <a:cs typeface="Calibri"/>
                        </a:rPr>
                        <a:t>(DHM is to release</a:t>
                      </a:r>
                      <a:r>
                        <a:rPr lang="en-US" sz="2800" baseline="0" dirty="0" smtClean="0">
                          <a:latin typeface="Calibri"/>
                          <a:ea typeface="Calibri"/>
                          <a:cs typeface="Calibri"/>
                        </a:rPr>
                        <a:t> Data Portal on CC)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5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mbria"/>
                          <a:cs typeface="Calibri"/>
                        </a:rPr>
                        <a:t>2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mbria"/>
                          <a:cs typeface="Calibri"/>
                        </a:rPr>
                        <a:t>Snow melt Runoff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>
                          <a:latin typeface="Calibri"/>
                          <a:ea typeface="Cambria"/>
                          <a:cs typeface="Calibri"/>
                        </a:rPr>
                        <a:t>WinSRM 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5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mbria"/>
                          <a:cs typeface="Calibri"/>
                        </a:rPr>
                        <a:t>3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mbria"/>
                          <a:cs typeface="Calibri"/>
                        </a:rPr>
                        <a:t>Rainfall-Runoff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>
                          <a:latin typeface="Calibri"/>
                          <a:ea typeface="Cambria"/>
                          <a:cs typeface="Calibri"/>
                        </a:rPr>
                        <a:t>SWAT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5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mbria"/>
                          <a:cs typeface="Calibri"/>
                        </a:rPr>
                        <a:t>4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mbria"/>
                          <a:cs typeface="Calibri"/>
                        </a:rPr>
                        <a:t>Sediment Yield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>
                          <a:latin typeface="Calibri"/>
                          <a:ea typeface="Cambria"/>
                          <a:cs typeface="Calibri"/>
                        </a:rPr>
                        <a:t>SWAT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65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mbria"/>
                          <a:cs typeface="Calibri"/>
                        </a:rPr>
                        <a:t>5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mbria"/>
                          <a:cs typeface="Calibri"/>
                        </a:rPr>
                        <a:t>Inundation and Flood Analysis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latin typeface="Calibri"/>
                          <a:ea typeface="Cambria"/>
                          <a:cs typeface="Calibri"/>
                        </a:rPr>
                        <a:t>HEC-RAS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Methodology (contd.)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828800"/>
          <a:ext cx="8229600" cy="4711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5029200"/>
              </a:tblGrid>
              <a:tr h="8965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Research Component</a:t>
                      </a:r>
                    </a:p>
                    <a:p>
                      <a:endParaRPr lang="en-US" sz="2400" dirty="0"/>
                    </a:p>
                  </a:txBody>
                  <a:tcPr marL="88174" marR="8817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Methodology</a:t>
                      </a:r>
                    </a:p>
                    <a:p>
                      <a:endParaRPr lang="en-US" sz="2400" dirty="0"/>
                    </a:p>
                  </a:txBody>
                  <a:tcPr marL="88174" marR="88174"/>
                </a:tc>
              </a:tr>
              <a:tr h="35230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2. </a:t>
                      </a:r>
                      <a:r>
                        <a:rPr lang="en-US" sz="2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Revisiting the design standard / values of the infrastructure: the proposed Koshi High Dam</a:t>
                      </a:r>
                    </a:p>
                    <a:p>
                      <a:endParaRPr lang="en-US" sz="2400" dirty="0"/>
                    </a:p>
                  </a:txBody>
                  <a:tcPr marL="88174" marR="88174"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Results of the hydrologic, hydraulic and sediment transport modeling will be used to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eriod"/>
                        <a:tabLst/>
                        <a:defRPr/>
                      </a:pPr>
                      <a:r>
                        <a:rPr lang="en-US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Analyze the design </a:t>
                      </a:r>
                      <a:r>
                        <a:rPr lang="en-US" sz="2400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parameters / values of the reservoir with climate change scenario: Capacity of Dam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eriod"/>
                        <a:tabLst/>
                        <a:defRPr/>
                      </a:pPr>
                      <a:r>
                        <a:rPr lang="en-US" sz="2400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Access</a:t>
                      </a:r>
                      <a:r>
                        <a:rPr lang="en-US" sz="2400" b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the climate change Risk: Dam breaking, Water availability</a:t>
                      </a:r>
                      <a:endParaRPr lang="en-US" sz="2400" b="0" u="non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174" marR="8817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907</TotalTime>
  <Words>655</Words>
  <Application>Microsoft Macintosh PowerPoint</Application>
  <PresentationFormat>On-screen Show (4:3)</PresentationFormat>
  <Paragraphs>132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Disaster Risk Reduction and Climate Change Adaptation in Koshi River Basin Nepal</vt:lpstr>
      <vt:lpstr>Project Brief</vt:lpstr>
      <vt:lpstr>Introduction: Koshi River Basin</vt:lpstr>
      <vt:lpstr>Introduction: Koshi River Basin</vt:lpstr>
      <vt:lpstr>Rationale</vt:lpstr>
      <vt:lpstr>Objectives of the Project</vt:lpstr>
      <vt:lpstr>Methodology</vt:lpstr>
      <vt:lpstr>Modeling</vt:lpstr>
      <vt:lpstr>Methodology (contd.)</vt:lpstr>
      <vt:lpstr>Design Values</vt:lpstr>
      <vt:lpstr>Operation Rule/Design Value</vt:lpstr>
      <vt:lpstr>Methodology (contd.)</vt:lpstr>
      <vt:lpstr>Methodology (contd.)</vt:lpstr>
      <vt:lpstr>Methodology (contd.)</vt:lpstr>
      <vt:lpstr>Approach/Methodology</vt:lpstr>
      <vt:lpstr>Outputs, Outcomes and Impacts</vt:lpstr>
      <vt:lpstr>Thank You Very Much 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Sarah Schweizer</cp:lastModifiedBy>
  <cp:revision>105</cp:revision>
  <dcterms:created xsi:type="dcterms:W3CDTF">2012-08-02T04:04:51Z</dcterms:created>
  <dcterms:modified xsi:type="dcterms:W3CDTF">2013-01-24T18:23:38Z</dcterms:modified>
</cp:coreProperties>
</file>